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theme/theme4.xml" ContentType="application/vnd.openxmlformats-officedocument.theme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50" r:id="rId2"/>
    <p:sldMasterId id="2147483777" r:id="rId3"/>
    <p:sldMasterId id="2147483818" r:id="rId4"/>
    <p:sldMasterId id="2147483831" r:id="rId5"/>
  </p:sldMasterIdLst>
  <p:notesMasterIdLst>
    <p:notesMasterId r:id="rId8"/>
  </p:notesMasterIdLst>
  <p:sldIdLst>
    <p:sldId id="390" r:id="rId6"/>
    <p:sldId id="398" r:id="rId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Ляной Вадим Вадимович" initials="ЛВВ" lastIdx="9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99"/>
    <a:srgbClr val="0082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commentAuthors" Target="commentAuthors.xml"/><Relationship Id="rId30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8DF576-C17B-474D-A0F2-30E6795D4712}" type="datetimeFigureOut">
              <a:rPr lang="ru-RU" smtClean="0"/>
              <a:t>04.07.2018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17CF3A-E645-4517-8CC8-C74C27B8290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6550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91773-8F91-4004-9BB3-393A62A13D6B}" type="datetime1">
              <a:rPr lang="ru-RU" smtClean="0"/>
              <a:t>04.07.2018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F7F90-2E47-4E04-BC3B-2ED54106517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6AF0C7-2712-4B79-A79C-6CD3B94B7DBB}" type="datetime1">
              <a:rPr lang="ru-RU" smtClean="0"/>
              <a:t>04.07.2018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88FADD-831D-4825-84FE-AAD2EDBE37B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46335-06BA-4DF5-9C73-BE05AAAA1F93}" type="datetime1">
              <a:rPr lang="ru-RU" smtClean="0"/>
              <a:t>04.07.2018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126F8E-F545-42CD-8A62-A36608C06E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88E7F-328D-4AC5-B037-0E019D5D4036}" type="datetime1">
              <a:rPr lang="ru-RU" smtClean="0">
                <a:solidFill>
                  <a:srgbClr val="000000">
                    <a:tint val="75000"/>
                  </a:srgbClr>
                </a:solidFill>
              </a:rPr>
              <a:t>04.07.2018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99531-30B4-4A73-80F8-D651414953FE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7503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E2B59-982A-4BAF-AE30-A7EFA2267840}" type="datetime1">
              <a:rPr lang="ru-RU" smtClean="0">
                <a:solidFill>
                  <a:srgbClr val="000000">
                    <a:tint val="75000"/>
                  </a:srgbClr>
                </a:solidFill>
              </a:rPr>
              <a:t>04.07.2018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BAD72-97EF-4D76-951C-73212D4BF41A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7500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4020FF-FF35-426B-B22C-596AB1F11469}" type="datetime1">
              <a:rPr lang="ru-RU" smtClean="0">
                <a:solidFill>
                  <a:srgbClr val="000000">
                    <a:tint val="75000"/>
                  </a:srgbClr>
                </a:solidFill>
              </a:rPr>
              <a:t>04.07.2018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01A17-319E-47A5-BA8D-A07E19A8CED5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16815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857375"/>
            <a:ext cx="4038600" cy="4268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857375"/>
            <a:ext cx="4038600" cy="4268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1E52D-1149-45AA-A657-5BD385747AF2}" type="datetime1">
              <a:rPr lang="ru-RU" smtClean="0">
                <a:solidFill>
                  <a:srgbClr val="000000">
                    <a:tint val="75000"/>
                  </a:srgbClr>
                </a:solidFill>
              </a:rPr>
              <a:t>04.07.2018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6616E-94CD-4A61-B1EF-5790638437DA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2374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93CD35-6C31-4FF7-96FF-918249605CCE}" type="datetime1">
              <a:rPr lang="ru-RU" smtClean="0">
                <a:solidFill>
                  <a:srgbClr val="000000">
                    <a:tint val="75000"/>
                  </a:srgbClr>
                </a:solidFill>
              </a:rPr>
              <a:t>04.07.2018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981B6-73E6-466D-9019-2C1743B912C4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2913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7E8DA-D247-445F-96F2-A238BF0314E6}" type="datetime1">
              <a:rPr lang="ru-RU" smtClean="0">
                <a:solidFill>
                  <a:srgbClr val="000000">
                    <a:tint val="75000"/>
                  </a:srgbClr>
                </a:solidFill>
              </a:rPr>
              <a:t>04.07.2018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FB8FE-72FE-4098-8178-BC609EFB77D4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690524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E0308B-576B-4F5D-B2E4-117DB3DE5D77}" type="datetime1">
              <a:rPr lang="ru-RU" smtClean="0">
                <a:solidFill>
                  <a:srgbClr val="000000">
                    <a:tint val="75000"/>
                  </a:srgbClr>
                </a:solidFill>
              </a:rPr>
              <a:t>04.07.2018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6FAC4-A76A-40CD-A280-9CC077DD3E49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2260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852FF9-8B4A-4BD4-B896-39A7A46AD751}" type="datetime1">
              <a:rPr lang="ru-RU" smtClean="0">
                <a:solidFill>
                  <a:srgbClr val="000000">
                    <a:tint val="75000"/>
                  </a:srgbClr>
                </a:solidFill>
              </a:rPr>
              <a:t>04.07.2018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F8F07-74DF-4073-8335-A3AE01F37F19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4998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BC0DBA-CCBC-44F9-B4F9-E19DE5D3D77C}" type="datetime1">
              <a:rPr lang="ru-RU" smtClean="0"/>
              <a:t>04.07.2018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55D4B-0F7B-4A68-AF39-E075CA74EEF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9FF7C-21F6-41F9-9A13-740A0EDC557A}" type="datetime1">
              <a:rPr lang="ru-RU" smtClean="0">
                <a:solidFill>
                  <a:srgbClr val="000000">
                    <a:tint val="75000"/>
                  </a:srgbClr>
                </a:solidFill>
              </a:rPr>
              <a:t>04.07.2018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98D8E-15E2-4405-A14C-B4CE14179F58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0827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B04622-8DAB-458C-B69A-2691CCDAB956}" type="datetime1">
              <a:rPr lang="ru-RU" smtClean="0">
                <a:solidFill>
                  <a:srgbClr val="000000">
                    <a:tint val="75000"/>
                  </a:srgbClr>
                </a:solidFill>
              </a:rPr>
              <a:t>04.07.2018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97ED8-E53A-4B0D-9BFD-27A38E4F62E5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92959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6281B-436B-4247-BEEB-6EB3DA119432}" type="datetime1">
              <a:rPr lang="ru-RU" smtClean="0">
                <a:solidFill>
                  <a:srgbClr val="000000">
                    <a:tint val="75000"/>
                  </a:srgbClr>
                </a:solidFill>
              </a:rPr>
              <a:t>04.07.2018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0CB5B-28C5-47FC-AED1-258622015823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51488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358B26-C08E-4E47-A8EF-DDBEBFE10C7F}" type="datetime1">
              <a:rPr lang="ru-RU" smtClean="0">
                <a:solidFill>
                  <a:srgbClr val="000000">
                    <a:tint val="75000"/>
                  </a:srgbClr>
                </a:solidFill>
              </a:rPr>
              <a:t>04.07.2018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96C5BE-4F69-419B-8FDA-83BEFAD5B7DB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884595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71941-9FBA-45B6-A4F7-6BA00021D941}" type="datetime1">
              <a:rPr lang="ru-RU" smtClean="0">
                <a:solidFill>
                  <a:srgbClr val="000000">
                    <a:tint val="75000"/>
                  </a:srgbClr>
                </a:solidFill>
              </a:rPr>
              <a:t>04.07.2018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90EBF-9ADB-45B2-B53E-E0405A56A635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284565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8D974-2F40-413D-B449-479EB3D563AB}" type="datetime1">
              <a:rPr lang="ru-RU" smtClean="0">
                <a:solidFill>
                  <a:srgbClr val="000000">
                    <a:tint val="75000"/>
                  </a:srgbClr>
                </a:solidFill>
              </a:rPr>
              <a:t>04.07.2018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2ED58B-A435-4996-9070-EBC889F74089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133923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F2AEBC-D12B-4899-905F-05876B9396DF}" type="datetime1">
              <a:rPr lang="ru-RU" smtClean="0">
                <a:solidFill>
                  <a:srgbClr val="000000">
                    <a:tint val="75000"/>
                  </a:srgbClr>
                </a:solidFill>
              </a:rPr>
              <a:t>04.07.2018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C7E0C-C4ED-445C-BD32-B23DFE53B7C1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1754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857375"/>
            <a:ext cx="4038600" cy="4268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857375"/>
            <a:ext cx="4038600" cy="4268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10D682-62EB-412E-B994-9456788674AE}" type="datetime1">
              <a:rPr lang="ru-RU" smtClean="0">
                <a:solidFill>
                  <a:srgbClr val="000000">
                    <a:tint val="75000"/>
                  </a:srgbClr>
                </a:solidFill>
              </a:rPr>
              <a:t>04.07.2018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D9422-DE2A-4FE8-92F8-EE263215B462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52542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861AA8-187C-4098-BA0C-F129A14F5301}" type="datetime1">
              <a:rPr lang="ru-RU" smtClean="0">
                <a:solidFill>
                  <a:srgbClr val="000000">
                    <a:tint val="75000"/>
                  </a:srgbClr>
                </a:solidFill>
              </a:rPr>
              <a:t>04.07.2018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911338-E728-43C7-AAE0-43F2CBE89E69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32851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95866A-723A-4A58-A92D-1E531041727C}" type="datetime1">
              <a:rPr lang="ru-RU" smtClean="0">
                <a:solidFill>
                  <a:srgbClr val="000000">
                    <a:tint val="75000"/>
                  </a:srgbClr>
                </a:solidFill>
              </a:rPr>
              <a:t>04.07.2018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73720-39B1-4955-8DC9-9A1301514312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1580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EB4CEA-4FAC-479D-A185-2B67BF6C1081}" type="datetime1">
              <a:rPr lang="ru-RU" smtClean="0"/>
              <a:t>04.07.2018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86A11D-3972-4154-9B74-7EA297312E8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65800-0FDB-4F5B-9BEC-6447ACCAB092}" type="datetime1">
              <a:rPr lang="ru-RU" smtClean="0">
                <a:solidFill>
                  <a:srgbClr val="000000">
                    <a:tint val="75000"/>
                  </a:srgbClr>
                </a:solidFill>
              </a:rPr>
              <a:t>04.07.2018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967B8-9F76-4C81-A788-C7A78A428F09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077959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E796F-332D-469D-AFCA-18B000BDE3B2}" type="datetime1">
              <a:rPr lang="ru-RU" smtClean="0">
                <a:solidFill>
                  <a:srgbClr val="000000">
                    <a:tint val="75000"/>
                  </a:srgbClr>
                </a:solidFill>
              </a:rPr>
              <a:t>04.07.2018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7BCD6E-BA76-4417-AAE3-6D22C4389FE9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209604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B7A25-2FD6-449B-9D2A-5F111A15D1B0}" type="datetime1">
              <a:rPr lang="ru-RU" smtClean="0">
                <a:solidFill>
                  <a:srgbClr val="000000">
                    <a:tint val="75000"/>
                  </a:srgbClr>
                </a:solidFill>
              </a:rPr>
              <a:t>04.07.2018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66AEEF-6A99-4A1C-AF2A-5BF4AF904FB4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0246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39D33-9DFB-4B9D-849A-EDB3B4A38F6C}" type="datetime1">
              <a:rPr lang="ru-RU" smtClean="0">
                <a:solidFill>
                  <a:srgbClr val="000000">
                    <a:tint val="75000"/>
                  </a:srgbClr>
                </a:solidFill>
              </a:rPr>
              <a:t>04.07.2018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7DA148-61B4-48B0-8A67-51B8B2460C88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491924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65023D-DB1C-4773-AF33-AD7D2FC0B939}" type="datetime1">
              <a:rPr lang="ru-RU" smtClean="0">
                <a:solidFill>
                  <a:srgbClr val="000000">
                    <a:tint val="75000"/>
                  </a:srgbClr>
                </a:solidFill>
              </a:rPr>
              <a:t>04.07.2018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09BB1-4E7C-426A-B9AF-1EB37D83E20B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48008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DB282B-C116-4849-9EF3-F5BA87DF0A3E}" type="datetime1">
              <a:rPr lang="ru-RU" smtClean="0">
                <a:solidFill>
                  <a:srgbClr val="000000">
                    <a:tint val="75000"/>
                  </a:srgbClr>
                </a:solidFill>
              </a:rPr>
              <a:t>04.07.2018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3CB189-C75E-4933-91EC-47F72354E65E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053524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5EB709-1F64-473F-A1EB-6445B03EC3AC}" type="datetime1">
              <a:rPr lang="ru-RU" smtClean="0">
                <a:solidFill>
                  <a:srgbClr val="000000">
                    <a:tint val="75000"/>
                  </a:srgbClr>
                </a:solidFill>
              </a:rPr>
              <a:t>04.07.2018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99531-30B4-4A73-80F8-D651414953FE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97593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58AB40-06BF-439D-9652-4062B169009B}" type="datetime1">
              <a:rPr lang="ru-RU" smtClean="0">
                <a:solidFill>
                  <a:srgbClr val="000000">
                    <a:tint val="75000"/>
                  </a:srgbClr>
                </a:solidFill>
              </a:rPr>
              <a:t>04.07.2018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5BAD72-97EF-4D76-951C-73212D4BF41A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3925278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F1D25-0EA1-4013-B675-3F6752A9F4AA}" type="datetime1">
              <a:rPr lang="ru-RU" smtClean="0">
                <a:solidFill>
                  <a:srgbClr val="000000">
                    <a:tint val="75000"/>
                  </a:srgbClr>
                </a:solidFill>
              </a:rPr>
              <a:t>04.07.2018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01A17-319E-47A5-BA8D-A07E19A8CED5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45895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857375"/>
            <a:ext cx="4038600" cy="4268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857375"/>
            <a:ext cx="4038600" cy="4268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EE6D3-1F02-4E9E-8EE4-1FE7C0EBE38E}" type="datetime1">
              <a:rPr lang="ru-RU" smtClean="0">
                <a:solidFill>
                  <a:srgbClr val="000000">
                    <a:tint val="75000"/>
                  </a:srgbClr>
                </a:solidFill>
              </a:rPr>
              <a:t>04.07.2018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6616E-94CD-4A61-B1EF-5790638437DA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952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75880-52EF-4E42-9962-40F3C4D1C5AB}" type="datetime1">
              <a:rPr lang="ru-RU" smtClean="0"/>
              <a:t>04.07.2018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E5E10-6C37-418B-9CBD-20B912140A5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78C6C-FDBE-4E87-88E2-885CCD68A996}" type="datetime1">
              <a:rPr lang="ru-RU" smtClean="0">
                <a:solidFill>
                  <a:srgbClr val="000000">
                    <a:tint val="75000"/>
                  </a:srgbClr>
                </a:solidFill>
              </a:rPr>
              <a:t>04.07.2018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981B6-73E6-466D-9019-2C1743B912C4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061985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AB963-2A12-46B4-B075-3DE07404220D}" type="datetime1">
              <a:rPr lang="ru-RU" smtClean="0">
                <a:solidFill>
                  <a:srgbClr val="000000">
                    <a:tint val="75000"/>
                  </a:srgbClr>
                </a:solidFill>
              </a:rPr>
              <a:t>04.07.2018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8FB8FE-72FE-4098-8178-BC609EFB77D4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41189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2BE948-623D-4E12-82AF-CC899BBEC5DC}" type="datetime1">
              <a:rPr lang="ru-RU" smtClean="0">
                <a:solidFill>
                  <a:srgbClr val="000000">
                    <a:tint val="75000"/>
                  </a:srgbClr>
                </a:solidFill>
              </a:rPr>
              <a:t>04.07.2018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96FAC4-A76A-40CD-A280-9CC077DD3E49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916794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4FB3B4-4B2A-4CF5-B4C2-3F7AD1423287}" type="datetime1">
              <a:rPr lang="ru-RU" smtClean="0">
                <a:solidFill>
                  <a:srgbClr val="000000">
                    <a:tint val="75000"/>
                  </a:srgbClr>
                </a:solidFill>
              </a:rPr>
              <a:t>04.07.2018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2F8F07-74DF-4073-8335-A3AE01F37F19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424143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DA997-F7E8-42FD-BA59-04A392AFACD5}" type="datetime1">
              <a:rPr lang="ru-RU" smtClean="0">
                <a:solidFill>
                  <a:srgbClr val="000000">
                    <a:tint val="75000"/>
                  </a:srgbClr>
                </a:solidFill>
              </a:rPr>
              <a:t>04.07.2018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98D8E-15E2-4405-A14C-B4CE14179F58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58714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BA11C4-F603-4D66-BF4A-413AD9C48987}" type="datetime1">
              <a:rPr lang="ru-RU" smtClean="0">
                <a:solidFill>
                  <a:srgbClr val="000000">
                    <a:tint val="75000"/>
                  </a:srgbClr>
                </a:solidFill>
              </a:rPr>
              <a:t>04.07.2018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97ED8-E53A-4B0D-9BFD-27A38E4F62E5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31263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F13F62-23B0-4C0B-906C-C9A56127C8C3}" type="datetime1">
              <a:rPr lang="ru-RU" smtClean="0">
                <a:solidFill>
                  <a:srgbClr val="000000">
                    <a:tint val="75000"/>
                  </a:srgbClr>
                </a:solidFill>
              </a:rPr>
              <a:t>04.07.2018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00CB5B-28C5-47FC-AED1-258622015823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56352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08379-7593-4840-AA3E-283581EA374E}" type="datetime1">
              <a:rPr lang="ru-RU" smtClean="0">
                <a:solidFill>
                  <a:srgbClr val="000000">
                    <a:tint val="75000"/>
                  </a:srgbClr>
                </a:solidFill>
              </a:rPr>
              <a:t>04.07.2018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96C5BE-4F69-419B-8FDA-83BEFAD5B7DB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90638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C9FC61-5FAE-4C3D-A697-98E70C344EE8}" type="datetime1">
              <a:rPr lang="ru-RU" smtClean="0">
                <a:solidFill>
                  <a:srgbClr val="000000">
                    <a:tint val="75000"/>
                  </a:srgbClr>
                </a:solidFill>
              </a:rPr>
              <a:t>04.07.2018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683FC-58D1-4686-B204-D379248FE750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83790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18437-95AC-4682-9526-F25E6EA8FBB6}" type="datetime1">
              <a:rPr lang="ru-RU" smtClean="0">
                <a:solidFill>
                  <a:srgbClr val="000000">
                    <a:tint val="75000"/>
                  </a:srgbClr>
                </a:solidFill>
              </a:rPr>
              <a:t>04.07.2018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7E18B6-200C-4E4A-BCDB-D5D8D0316957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3745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32C367-FCFE-4778-90A3-6A10A827E7FD}" type="datetime1">
              <a:rPr lang="ru-RU" smtClean="0"/>
              <a:t>04.07.2018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C894E2-31ED-46D1-B714-97C2BFC10E9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1AB3FD-32F6-4A09-968B-A0E8A73EECD9}" type="datetime1">
              <a:rPr lang="ru-RU" smtClean="0">
                <a:solidFill>
                  <a:srgbClr val="000000">
                    <a:tint val="75000"/>
                  </a:srgbClr>
                </a:solidFill>
              </a:rPr>
              <a:t>04.07.2018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91BE62-7037-42CF-9DFE-93C4DD7165E1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9156487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857375"/>
            <a:ext cx="4038600" cy="4268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857375"/>
            <a:ext cx="4038600" cy="42687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82C5D6-19A3-43C9-9DBA-6B616E5CC60D}" type="datetime1">
              <a:rPr lang="ru-RU" smtClean="0">
                <a:solidFill>
                  <a:srgbClr val="000000">
                    <a:tint val="75000"/>
                  </a:srgbClr>
                </a:solidFill>
              </a:rPr>
              <a:t>04.07.2018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34494-912B-47B6-91F9-C9D0CDB5C119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37297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2DB71D-B49B-44AF-8A77-DF4D8A4F9B11}" type="datetime1">
              <a:rPr lang="ru-RU" smtClean="0">
                <a:solidFill>
                  <a:srgbClr val="000000">
                    <a:tint val="75000"/>
                  </a:srgbClr>
                </a:solidFill>
              </a:rPr>
              <a:t>04.07.2018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F4FC7-4E1F-412E-9F23-8AF37B0BDDF3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046908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6CCB0-7405-4364-8D8B-1EA88E1F2C7D}" type="datetime1">
              <a:rPr lang="ru-RU" smtClean="0">
                <a:solidFill>
                  <a:srgbClr val="000000">
                    <a:tint val="75000"/>
                  </a:srgbClr>
                </a:solidFill>
              </a:rPr>
              <a:t>04.07.2018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82AFFE-E08B-48AC-8138-A181DB96B46E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92856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F47A49-0DAD-4354-91B9-472C841669BD}" type="datetime1">
              <a:rPr lang="ru-RU" smtClean="0">
                <a:solidFill>
                  <a:srgbClr val="000000">
                    <a:tint val="75000"/>
                  </a:srgbClr>
                </a:solidFill>
              </a:rPr>
              <a:t>04.07.2018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6BCE3F-7A74-4495-B1BC-FAC61ECBB1E7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671856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FEEBF-4F18-4A89-8611-0CA281AD5025}" type="datetime1">
              <a:rPr lang="ru-RU" smtClean="0">
                <a:solidFill>
                  <a:srgbClr val="000000">
                    <a:tint val="75000"/>
                  </a:srgbClr>
                </a:solidFill>
              </a:rPr>
              <a:t>04.07.2018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335AD-F6D8-456C-985F-09D9A45C5C0B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984773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32326-422E-48EC-9DC9-ED311DB78750}" type="datetime1">
              <a:rPr lang="ru-RU" smtClean="0">
                <a:solidFill>
                  <a:srgbClr val="000000">
                    <a:tint val="75000"/>
                  </a:srgbClr>
                </a:solidFill>
              </a:rPr>
              <a:t>04.07.2018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BB846-14CF-4D39-8E6D-89E1346FF992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72075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55EE2-FA34-4A98-A52E-2A8868221C88}" type="datetime1">
              <a:rPr lang="ru-RU" smtClean="0">
                <a:solidFill>
                  <a:srgbClr val="000000">
                    <a:tint val="75000"/>
                  </a:srgbClr>
                </a:solidFill>
              </a:rPr>
              <a:t>04.07.2018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D3E345-8FA0-499A-894C-113BE8A62E2F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0369830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88E52-2F88-4B4A-8466-F7172458E32C}" type="datetime1">
              <a:rPr lang="ru-RU" smtClean="0">
                <a:solidFill>
                  <a:srgbClr val="000000">
                    <a:tint val="75000"/>
                  </a:srgbClr>
                </a:solidFill>
              </a:rPr>
              <a:t>04.07.2018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FB135A-0B16-4444-BE84-E0DDA66F36FE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270274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12D50B-572D-458C-877A-1C689F45AC64}" type="datetime1">
              <a:rPr lang="ru-RU" smtClean="0">
                <a:solidFill>
                  <a:srgbClr val="000000">
                    <a:tint val="75000"/>
                  </a:srgbClr>
                </a:solidFill>
              </a:rPr>
              <a:t>04.07.2018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205D4-680C-42B2-B361-C5B3EC5A0560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2149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D07DA-3C3A-48DF-9926-F569437D4D46}" type="datetime1">
              <a:rPr lang="ru-RU" smtClean="0"/>
              <a:t>04.07.2018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FBF690-8F6A-4A36-A817-BF251880B07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D4049-AFA9-4049-B7BB-02EEB013179B}" type="datetime1">
              <a:rPr lang="ru-RU" smtClean="0"/>
              <a:t>04.07.2018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8F321-77B5-454E-9E71-15DB1E8F89F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29C79B-8E26-46A2-BBA2-1B842A3B7317}" type="datetime1">
              <a:rPr lang="ru-RU" smtClean="0"/>
              <a:t>04.07.2018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69613A-6696-4C14-9F0A-2C1C3D47C53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69358C-F6E1-4B19-9278-287CBBBDB7E1}" type="datetime1">
              <a:rPr lang="ru-RU" smtClean="0"/>
              <a:t>04.07.2018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081D4-3E7D-443E-B843-E11D2123C67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slideLayout" Target="../slideLayouts/slideLayout47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Relationship Id="rId14" Type="http://schemas.openxmlformats.org/officeDocument/2006/relationships/image" Target="../media/image1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5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50.xml"/><Relationship Id="rId7" Type="http://schemas.openxmlformats.org/officeDocument/2006/relationships/slideLayout" Target="../slideLayouts/slideLayout54.xml"/><Relationship Id="rId12" Type="http://schemas.openxmlformats.org/officeDocument/2006/relationships/slideLayout" Target="../slideLayouts/slideLayout59.xml"/><Relationship Id="rId2" Type="http://schemas.openxmlformats.org/officeDocument/2006/relationships/slideLayout" Target="../slideLayouts/slideLayout49.xml"/><Relationship Id="rId1" Type="http://schemas.openxmlformats.org/officeDocument/2006/relationships/slideLayout" Target="../slideLayouts/slideLayout48.xml"/><Relationship Id="rId6" Type="http://schemas.openxmlformats.org/officeDocument/2006/relationships/slideLayout" Target="../slideLayouts/slideLayout53.xml"/><Relationship Id="rId11" Type="http://schemas.openxmlformats.org/officeDocument/2006/relationships/slideLayout" Target="../slideLayouts/slideLayout58.xml"/><Relationship Id="rId5" Type="http://schemas.openxmlformats.org/officeDocument/2006/relationships/slideLayout" Target="../slideLayouts/slideLayout52.xml"/><Relationship Id="rId10" Type="http://schemas.openxmlformats.org/officeDocument/2006/relationships/slideLayout" Target="../slideLayouts/slideLayout57.xml"/><Relationship Id="rId4" Type="http://schemas.openxmlformats.org/officeDocument/2006/relationships/slideLayout" Target="../slideLayouts/slideLayout51.xml"/><Relationship Id="rId9" Type="http://schemas.openxmlformats.org/officeDocument/2006/relationships/slideLayout" Target="../slideLayouts/slideLayout56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1C0A74E-A97D-44BA-A2E8-E08EAFD22842}" type="datetime1">
              <a:rPr lang="ru-RU" smtClean="0"/>
              <a:t>04.07.2018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1CBC5A3-8417-478C-AE84-CA2CE8374B9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857375"/>
            <a:ext cx="8229600" cy="426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1436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4FF3E2F-0D7A-48F1-BB00-FC4A760F0658}" type="datetime1">
              <a:rPr lang="ru-RU" smtClean="0">
                <a:solidFill>
                  <a:srgbClr val="000000">
                    <a:tint val="75000"/>
                  </a:srgbClr>
                </a:solidFill>
              </a:rPr>
              <a:t>04.07.2018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14362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1436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714B7D1-899F-41EC-AA61-3FF5A97A9D7C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0533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  <p:sldLayoutId id="2147483762" r:id="rId12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857375"/>
            <a:ext cx="8229600" cy="426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1436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EA45428-BCA0-4AEF-838F-FEF49AA7147E}" type="datetime1">
              <a:rPr lang="ru-RU" smtClean="0">
                <a:solidFill>
                  <a:srgbClr val="000000">
                    <a:tint val="75000"/>
                  </a:srgbClr>
                </a:solidFill>
              </a:rPr>
              <a:t>04.07.2018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14362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1436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1EE6079-8E30-4F0F-8DAD-FB83F8D2E3E9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506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8" r:id="rId1"/>
    <p:sldLayoutId id="2147483779" r:id="rId2"/>
    <p:sldLayoutId id="2147483780" r:id="rId3"/>
    <p:sldLayoutId id="2147483781" r:id="rId4"/>
    <p:sldLayoutId id="2147483782" r:id="rId5"/>
    <p:sldLayoutId id="2147483783" r:id="rId6"/>
    <p:sldLayoutId id="2147483784" r:id="rId7"/>
    <p:sldLayoutId id="2147483785" r:id="rId8"/>
    <p:sldLayoutId id="2147483786" r:id="rId9"/>
    <p:sldLayoutId id="2147483787" r:id="rId10"/>
    <p:sldLayoutId id="2147483788" r:id="rId11"/>
    <p:sldLayoutId id="2147483789" r:id="rId12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857375"/>
            <a:ext cx="8229600" cy="426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1436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48E51FA-FA0B-49D9-B72E-DFA593BDB48D}" type="datetime1">
              <a:rPr lang="ru-RU" smtClean="0">
                <a:solidFill>
                  <a:srgbClr val="000000">
                    <a:tint val="75000"/>
                  </a:srgbClr>
                </a:solidFill>
              </a:rPr>
              <a:t>04.07.2018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14362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1436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714B7D1-899F-41EC-AA61-3FF5A97A9D7C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811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9" r:id="rId1"/>
    <p:sldLayoutId id="2147483820" r:id="rId2"/>
    <p:sldLayoutId id="2147483821" r:id="rId3"/>
    <p:sldLayoutId id="2147483822" r:id="rId4"/>
    <p:sldLayoutId id="2147483823" r:id="rId5"/>
    <p:sldLayoutId id="2147483824" r:id="rId6"/>
    <p:sldLayoutId id="2147483825" r:id="rId7"/>
    <p:sldLayoutId id="2147483826" r:id="rId8"/>
    <p:sldLayoutId id="2147483827" r:id="rId9"/>
    <p:sldLayoutId id="2147483828" r:id="rId10"/>
    <p:sldLayoutId id="2147483829" r:id="rId11"/>
    <p:sldLayoutId id="2147483830" r:id="rId12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857375"/>
            <a:ext cx="8229600" cy="426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1436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4CFD89E-AB50-4907-8FBB-19676A9F5E0A}" type="datetime1">
              <a:rPr lang="ru-RU" smtClean="0">
                <a:solidFill>
                  <a:srgbClr val="000000">
                    <a:tint val="75000"/>
                  </a:srgbClr>
                </a:solidFill>
              </a:rPr>
              <a:t>04.07.2018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14362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14362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FF49660-22E6-4613-939A-D86FB92BEDF3}" type="slidenum">
              <a:rPr lang="ru-RU">
                <a:solidFill>
                  <a:srgbClr val="000000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 dirty="0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02985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2" r:id="rId1"/>
    <p:sldLayoutId id="2147483833" r:id="rId2"/>
    <p:sldLayoutId id="2147483834" r:id="rId3"/>
    <p:sldLayoutId id="2147483835" r:id="rId4"/>
    <p:sldLayoutId id="2147483836" r:id="rId5"/>
    <p:sldLayoutId id="2147483837" r:id="rId6"/>
    <p:sldLayoutId id="2147483838" r:id="rId7"/>
    <p:sldLayoutId id="2147483839" r:id="rId8"/>
    <p:sldLayoutId id="2147483840" r:id="rId9"/>
    <p:sldLayoutId id="2147483841" r:id="rId10"/>
    <p:sldLayoutId id="2147483842" r:id="rId11"/>
    <p:sldLayoutId id="2147483843" r:id="rId12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5382932" y="260648"/>
            <a:ext cx="365356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8282"/>
                </a:solidFill>
              </a:rPr>
              <a:t>Форма заявки </a:t>
            </a:r>
          </a:p>
          <a:p>
            <a:r>
              <a:rPr lang="ru-RU" b="1" dirty="0">
                <a:solidFill>
                  <a:srgbClr val="008282"/>
                </a:solidFill>
              </a:rPr>
              <a:t>от потенциальных партнеров  </a:t>
            </a: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2083441"/>
              </p:ext>
            </p:extLst>
          </p:nvPr>
        </p:nvGraphicFramePr>
        <p:xfrm>
          <a:off x="809093" y="1986880"/>
          <a:ext cx="6931097" cy="3746376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538693"/>
                <a:gridCol w="63924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149736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ru-RU" sz="1000" b="0" dirty="0" smtClean="0">
                          <a:solidFill>
                            <a:sysClr val="windowText" lastClr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1.</a:t>
                      </a:r>
                      <a:endParaRPr lang="ru-RU" sz="1000" b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dirty="0" smtClean="0">
                          <a:solidFill>
                            <a:sysClr val="windowText" lastClr="000000"/>
                          </a:solidFill>
                        </a:rPr>
                        <a:t>Название проекта, автор, контактная информация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b="0" dirty="0" smtClean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/>
                        <a:t>Решаемая проблема </a:t>
                      </a:r>
                      <a:r>
                        <a:rPr lang="ru-RU" sz="1000" dirty="0" smtClean="0"/>
                        <a:t>(</a:t>
                      </a:r>
                      <a:r>
                        <a:rPr lang="ru-RU" sz="1000" dirty="0"/>
                        <a:t>как продукт может облегчить жизнь потребителя)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3.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/>
                        <a:t>Суть предложения </a:t>
                      </a:r>
                      <a:r>
                        <a:rPr lang="ru-RU" sz="1000" baseline="0" dirty="0" smtClean="0"/>
                        <a:t> </a:t>
                      </a:r>
                      <a:r>
                        <a:rPr lang="ru-RU" sz="1000" dirty="0" smtClean="0"/>
                        <a:t>(</a:t>
                      </a:r>
                      <a:r>
                        <a:rPr lang="ru-RU" sz="1000" dirty="0"/>
                        <a:t>что именно будет продаваться и как это работает)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4.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/>
                        <a:t>Научно-техническая новизна: «секретный ингредиент», делающий продукт уникальным. </a:t>
                      </a:r>
                      <a:endParaRPr lang="ru-RU" sz="1000" dirty="0" smtClean="0"/>
                    </a:p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/>
                        <a:t>Показать </a:t>
                      </a:r>
                      <a:r>
                        <a:rPr lang="ru-RU" sz="1000" dirty="0"/>
                        <a:t>техническую осуществимость идеи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32616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5.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/>
                        <a:t>Бизнес-модель</a:t>
                      </a:r>
                      <a:r>
                        <a:rPr lang="ru-RU" sz="1000" baseline="0" dirty="0" smtClean="0"/>
                        <a:t> </a:t>
                      </a:r>
                      <a:r>
                        <a:rPr lang="ru-RU" sz="1000" dirty="0" smtClean="0"/>
                        <a:t>(кто </a:t>
                      </a:r>
                      <a:r>
                        <a:rPr lang="ru-RU" sz="1000" dirty="0"/>
                        <a:t>использует продукт и что приносит прибыль)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6.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/>
                        <a:t>Маркетинг и </a:t>
                      </a:r>
                      <a:r>
                        <a:rPr lang="ru-RU" sz="1000" dirty="0" smtClean="0"/>
                        <a:t>продажи</a:t>
                      </a:r>
                      <a:r>
                        <a:rPr lang="ru-RU" sz="1000" baseline="0" dirty="0" smtClean="0"/>
                        <a:t> </a:t>
                      </a:r>
                      <a:r>
                        <a:rPr lang="ru-RU" sz="1000" dirty="0" smtClean="0"/>
                        <a:t>(план </a:t>
                      </a:r>
                      <a:r>
                        <a:rPr lang="ru-RU" sz="1000" dirty="0"/>
                        <a:t>выхода на рынок или его увеличение)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7.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/>
                        <a:t>Команда проекта </a:t>
                      </a:r>
                      <a:r>
                        <a:rPr lang="ru-RU" sz="1000" baseline="0" dirty="0" smtClean="0"/>
                        <a:t> </a:t>
                      </a:r>
                      <a:r>
                        <a:rPr lang="ru-RU" sz="1000" dirty="0" smtClean="0"/>
                        <a:t>(</a:t>
                      </a:r>
                      <a:r>
                        <a:rPr lang="ru-RU" sz="1000" dirty="0"/>
                        <a:t>главные фигуры команды и инвесторы проекта)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8.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/>
                        <a:t>Риски, </a:t>
                      </a:r>
                      <a:r>
                        <a:rPr lang="ru-RU" sz="1000" dirty="0" smtClean="0"/>
                        <a:t>конкуренты</a:t>
                      </a:r>
                      <a:r>
                        <a:rPr lang="ru-RU" sz="1000" baseline="0" dirty="0" smtClean="0"/>
                        <a:t> </a:t>
                      </a:r>
                      <a:r>
                        <a:rPr lang="ru-RU" sz="1000" dirty="0" smtClean="0"/>
                        <a:t>(технические </a:t>
                      </a:r>
                      <a:r>
                        <a:rPr lang="ru-RU" sz="1000" dirty="0"/>
                        <a:t>и прочие риски, положение дел на рынке: ключевые игроки, какие позиции они занимают </a:t>
                      </a:r>
                      <a:r>
                        <a:rPr lang="ru-RU" sz="1000" dirty="0" smtClean="0"/>
                        <a:t>в </a:t>
                      </a:r>
                      <a:r>
                        <a:rPr lang="ru-RU" sz="1000" dirty="0"/>
                        <a:t>настоящий момент)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9.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/>
                        <a:t>Финансовые параметры проекта: финансовый прогноз </a:t>
                      </a:r>
                      <a:r>
                        <a:rPr lang="ru-RU" sz="1000" dirty="0" smtClean="0"/>
                        <a:t>и </a:t>
                      </a:r>
                      <a:r>
                        <a:rPr lang="ru-RU" sz="1000" dirty="0"/>
                        <a:t>ключевые показатели на срок</a:t>
                      </a:r>
                      <a:r>
                        <a:rPr lang="ru-RU" sz="1000" baseline="0" dirty="0"/>
                        <a:t> </a:t>
                      </a:r>
                      <a:r>
                        <a:rPr lang="ru-RU" sz="1000" dirty="0"/>
                        <a:t>от 3 до 5 лет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10.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/>
                        <a:t>Предложения </a:t>
                      </a:r>
                      <a:r>
                        <a:rPr lang="ru-RU" sz="1000" dirty="0" smtClean="0"/>
                        <a:t>инвестору</a:t>
                      </a:r>
                      <a:r>
                        <a:rPr lang="ru-RU" sz="1000" baseline="0" dirty="0" smtClean="0"/>
                        <a:t> </a:t>
                      </a:r>
                      <a:r>
                        <a:rPr lang="ru-RU" sz="1000" dirty="0" smtClean="0"/>
                        <a:t>(текущее </a:t>
                      </a:r>
                      <a:r>
                        <a:rPr lang="ru-RU" sz="1000" dirty="0"/>
                        <a:t>положение дел, куда будут  направлены инвестированные средства)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55576" y="5939988"/>
            <a:ext cx="57557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Все </a:t>
            </a:r>
            <a:r>
              <a:rPr lang="ru-RU" b="1" dirty="0" smtClean="0">
                <a:solidFill>
                  <a:srgbClr val="0070C0"/>
                </a:solidFill>
              </a:rPr>
              <a:t>блоки заявки </a:t>
            </a:r>
            <a:r>
              <a:rPr lang="ru-RU" b="1" dirty="0">
                <a:solidFill>
                  <a:srgbClr val="0070C0"/>
                </a:solidFill>
              </a:rPr>
              <a:t>обязательны для заполнения!</a:t>
            </a:r>
          </a:p>
        </p:txBody>
      </p:sp>
      <p:sp>
        <p:nvSpPr>
          <p:cNvPr id="7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460432" y="6381328"/>
            <a:ext cx="432048" cy="365125"/>
          </a:xfrm>
        </p:spPr>
        <p:txBody>
          <a:bodyPr/>
          <a:lstStyle/>
          <a:p>
            <a:pPr>
              <a:defRPr/>
            </a:pPr>
            <a:fld id="{AAD6F219-1A92-410E-ABF0-7D0BC1D2EF8D}" type="slidenum">
              <a:rPr lang="ru-RU" smtClean="0">
                <a:solidFill>
                  <a:schemeClr val="tx1"/>
                </a:solidFill>
              </a:rPr>
              <a:pPr>
                <a:defRPr/>
              </a:pPr>
              <a:t>1</a:t>
            </a:fld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55576" y="1268760"/>
            <a:ext cx="7920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002060"/>
                </a:solidFill>
              </a:rPr>
              <a:t>Презентация должна быть представлена </a:t>
            </a:r>
          </a:p>
          <a:p>
            <a:r>
              <a:rPr lang="ru-RU" b="1" dirty="0" smtClean="0">
                <a:solidFill>
                  <a:srgbClr val="002060"/>
                </a:solidFill>
              </a:rPr>
              <a:t>по правилам Гая Кавасаки: </a:t>
            </a:r>
            <a:endParaRPr lang="ru-RU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3813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31640" y="44624"/>
            <a:ext cx="61206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00CC99"/>
                </a:solidFill>
              </a:rPr>
              <a:t>Критерии отбора инвестиционных проектов</a:t>
            </a:r>
          </a:p>
          <a:p>
            <a:pPr algn="ctr"/>
            <a:endParaRPr lang="ru-RU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3672340"/>
              </p:ext>
            </p:extLst>
          </p:nvPr>
        </p:nvGraphicFramePr>
        <p:xfrm>
          <a:off x="1097287" y="409520"/>
          <a:ext cx="6931097" cy="6156960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561497"/>
                <a:gridCol w="528964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079958"/>
              </a:tblGrid>
              <a:tr h="320427"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ru-RU" sz="1000" dirty="0" smtClean="0"/>
                        <a:t>№</a:t>
                      </a:r>
                    </a:p>
                    <a:p>
                      <a:pPr marL="0" indent="0" algn="ctr">
                        <a:buFontTx/>
                        <a:buNone/>
                      </a:pPr>
                      <a:r>
                        <a:rPr lang="ru-RU" sz="1000" dirty="0" smtClean="0"/>
                        <a:t>п/п</a:t>
                      </a:r>
                      <a:endParaRPr lang="ru-RU" sz="10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kern="1200" dirty="0" smtClean="0">
                          <a:effectLst/>
                        </a:rPr>
                        <a:t>Критерий оценки эффективности проекта</a:t>
                      </a:r>
                      <a:endParaRPr lang="ru-RU" sz="1000" b="0" dirty="0" smtClean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effectLst/>
                        </a:rPr>
                        <a:t>Оценка</a:t>
                      </a:r>
                      <a:endParaRPr lang="ru-RU" sz="1200" b="0" dirty="0" smtClean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97186">
                <a:tc rowSpan="5"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ru-RU" sz="800" dirty="0" smtClean="0"/>
                        <a:t>1.</a:t>
                      </a:r>
                      <a:endParaRPr lang="ru-RU" sz="800" b="0" dirty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Перспективность развития бизнеса: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0" dirty="0" smtClean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97186">
                <a:tc vMerge="1"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ru-RU" sz="1000" b="0" dirty="0">
                        <a:solidFill>
                          <a:sysClr val="windowText" lastClr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708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‒ потенциал на рынке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0" dirty="0" smtClean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97186">
                <a:tc vMerge="1"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ru-RU" sz="1000" b="0" dirty="0">
                        <a:solidFill>
                          <a:sysClr val="windowText" lastClr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708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‒ обоснованность бизнес-модели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0" dirty="0" smtClean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97186">
                <a:tc vMerge="1"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ru-RU" sz="1000" b="0" dirty="0">
                        <a:solidFill>
                          <a:sysClr val="windowText" lastClr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708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‒ наличие базы для развития.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0" dirty="0" smtClean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97186">
                <a:tc vMerge="1"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ru-RU" sz="1000" b="0" dirty="0">
                        <a:solidFill>
                          <a:sysClr val="windowText" lastClr="0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708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‒ синергия с бизнесом Группы Компаний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b="0" dirty="0" smtClean="0">
                        <a:solidFill>
                          <a:sysClr val="windowText" lastClr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97186">
                <a:tc rowSpan="4"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/>
                        <a:t>2.</a:t>
                      </a:r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Конкурентные преимущества: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197186">
                <a:tc vMerge="1"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708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‒ технологические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97186">
                <a:tc vMerge="1"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708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‒ маркетинговые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97186">
                <a:tc vMerge="1"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708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‒ производственные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97186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dirty="0" smtClean="0"/>
                        <a:t>3</a:t>
                      </a:r>
                      <a:r>
                        <a:rPr lang="ru-RU" sz="800" dirty="0" smtClean="0"/>
                        <a:t>.</a:t>
                      </a:r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kern="1200" dirty="0" smtClean="0">
                          <a:effectLst/>
                        </a:rPr>
                        <a:t>Эффективность  системы продаж</a:t>
                      </a:r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97186">
                <a:tc rowSpan="7"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/>
                        <a:t>4.</a:t>
                      </a:r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Финансовая эффективность проекта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97186">
                <a:tc vMerge="1"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‒"/>
                      </a:pPr>
                      <a:r>
                        <a:rPr lang="ru-RU" sz="800" dirty="0">
                          <a:effectLst/>
                        </a:rPr>
                        <a:t>объем продаж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97186">
                <a:tc vMerge="1"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‒"/>
                      </a:pPr>
                      <a:r>
                        <a:rPr lang="ru-RU" sz="800" dirty="0">
                          <a:effectLst/>
                        </a:rPr>
                        <a:t>прибыль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97186">
                <a:tc vMerge="1"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‒"/>
                      </a:pPr>
                      <a:r>
                        <a:rPr lang="ru-RU" sz="800" dirty="0">
                          <a:effectLst/>
                        </a:rPr>
                        <a:t>срок окупаемости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97186">
                <a:tc vMerge="1"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‒"/>
                      </a:pPr>
                      <a:r>
                        <a:rPr lang="ru-RU" sz="800" dirty="0">
                          <a:effectLst/>
                        </a:rPr>
                        <a:t>денежный поток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97186">
                <a:tc vMerge="1"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‒"/>
                      </a:pPr>
                      <a:r>
                        <a:rPr lang="ru-RU" sz="800" dirty="0">
                          <a:effectLst/>
                        </a:rPr>
                        <a:t>внутренняя норма рентабельности (IRR)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97186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Times New Roman"/>
                        <a:buChar char="‒"/>
                      </a:pPr>
                      <a:r>
                        <a:rPr lang="ru-RU" sz="800" dirty="0">
                          <a:effectLst/>
                        </a:rPr>
                        <a:t>чистая приведенная стоимость (</a:t>
                      </a:r>
                      <a:r>
                        <a:rPr lang="en-US" sz="800" dirty="0">
                          <a:effectLst/>
                        </a:rPr>
                        <a:t>NPV</a:t>
                      </a:r>
                      <a:r>
                        <a:rPr lang="ru-RU" sz="800" dirty="0">
                          <a:effectLst/>
                        </a:rPr>
                        <a:t>)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97186">
                <a:tc rowSpan="4"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/>
                        <a:t>5.</a:t>
                      </a:r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Квалификация команды: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97186">
                <a:tc vMerge="1"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708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‒ опыт реализации проектов 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197186">
                <a:tc vMerge="1"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708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‒ соответствие компетенций  целям  проекта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97186">
                <a:tc vMerge="1"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708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‒ укомплектованность команды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97186">
                <a:tc rowSpan="3"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/>
                        <a:t>6. </a:t>
                      </a:r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Риски проекта: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97186">
                <a:tc vMerge="1"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708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‒ уровень рисков (низкий ‒ 5, экстремальный – 0)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197186">
                <a:tc vMerge="1"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70815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‒ степень компенсации рисков (низкая ‒ 0, высокая ‒ 5)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97186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/>
                        <a:t>7.</a:t>
                      </a:r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Объем привлекаемых средств от третьих лиц, % от стоимости проекта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97186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dirty="0" smtClean="0"/>
                        <a:t>8.</a:t>
                      </a:r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Объем средств Заявителя, вкладываемых в проект, % от стоимости проекта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97186">
                <a:tc>
                  <a:txBody>
                    <a:bodyPr/>
                    <a:lstStyle/>
                    <a:p>
                      <a:pPr marL="0" marR="0" lvl="1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smtClean="0"/>
                        <a:t>9.</a:t>
                      </a:r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</a:rPr>
                        <a:t>Опыт привлечения финансовых ресурсов в проект</a:t>
                      </a:r>
                      <a:endParaRPr lang="ru-RU" sz="80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8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568405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7_Тема Office">
  <a:themeElements>
    <a:clrScheme name="Тема Offic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Тема Office">
      <a:majorFont>
        <a:latin typeface="Calibri"/>
        <a:ea typeface=""/>
        <a:cs typeface="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9_Тема Office">
  <a:themeElements>
    <a:clrScheme name="Тема Offic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Тема Office">
      <a:majorFont>
        <a:latin typeface="Calibri"/>
        <a:ea typeface=""/>
        <a:cs typeface="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2_Тема Office">
  <a:themeElements>
    <a:clrScheme name="Тема Offic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Тема Office">
      <a:majorFont>
        <a:latin typeface="Calibri"/>
        <a:ea typeface=""/>
        <a:cs typeface="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13_Тема Office">
  <a:themeElements>
    <a:clrScheme name="Тема Offic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Тема Office">
      <a:majorFont>
        <a:latin typeface="Calibri"/>
        <a:ea typeface=""/>
        <a:cs typeface="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3654</TotalTime>
  <Words>327</Words>
  <Application>Microsoft Office PowerPoint</Application>
  <PresentationFormat>Экран (4:3)</PresentationFormat>
  <Paragraphs>68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5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Тема Office</vt:lpstr>
      <vt:lpstr>7_Тема Office</vt:lpstr>
      <vt:lpstr>9_Тема Office</vt:lpstr>
      <vt:lpstr>12_Тема Office</vt:lpstr>
      <vt:lpstr>13_Тема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Докучаева Юлиана Владимировна</dc:creator>
  <cp:lastModifiedBy>Скадовская Анна Александровна</cp:lastModifiedBy>
  <cp:revision>457</cp:revision>
  <dcterms:created xsi:type="dcterms:W3CDTF">2013-04-11T03:07:49Z</dcterms:created>
  <dcterms:modified xsi:type="dcterms:W3CDTF">2018-07-04T11:08:25Z</dcterms:modified>
</cp:coreProperties>
</file>