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0" r:id="rId2"/>
    <p:sldMasterId id="2147483777" r:id="rId3"/>
    <p:sldMasterId id="2147483818" r:id="rId4"/>
    <p:sldMasterId id="2147483831" r:id="rId5"/>
  </p:sldMasterIdLst>
  <p:notesMasterIdLst>
    <p:notesMasterId r:id="rId8"/>
  </p:notesMasterIdLst>
  <p:sldIdLst>
    <p:sldId id="390" r:id="rId6"/>
    <p:sldId id="39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яной Вадим Вадимович" initials="ЛВВ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DF576-C17B-474D-A0F2-30E6795D4712}" type="datetimeFigureOut">
              <a:rPr lang="ru-RU" smtClean="0"/>
              <a:t>04.07.2018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7CF3A-E645-4517-8CC8-C74C27B829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55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1773-8F91-4004-9BB3-393A62A13D6B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7F90-2E47-4E04-BC3B-2ED5410651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F0C7-2712-4B79-A79C-6CD3B94B7DBB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FADD-831D-4825-84FE-AAD2EDBE37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6335-06BA-4DF5-9C73-BE05AAAA1F93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6F8E-F545-42CD-8A62-A36608C06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8E7F-328D-4AC5-B037-0E019D5D4036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99531-30B4-4A73-80F8-D651414953F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E2B59-982A-4BAF-AE30-A7EFA2267840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AD72-97EF-4D76-951C-73212D4BF41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5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20FF-FF35-426B-B22C-596AB1F11469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1A17-319E-47A5-BA8D-A07E19A8CED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681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E52D-1149-45AA-A657-5BD385747AF2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616E-94CD-4A61-B1EF-5790638437D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3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CD35-6C31-4FF7-96FF-918249605CC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981B6-73E6-466D-9019-2C1743B912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91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E8DA-D247-445F-96F2-A238BF0314E6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B8FE-72FE-4098-8178-BC609EFB77D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05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08B-576B-4F5D-B2E4-117DB3DE5D77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FAC4-A76A-40CD-A280-9CC077DD3E4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26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2FF9-8B4A-4BD4-B896-39A7A46AD751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8F07-74DF-4073-8335-A3AE01F37F1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C0DBA-CCBC-44F9-B4F9-E19DE5D3D77C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5D4B-0F7B-4A68-AF39-E075CA74EE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9FF7C-21F6-41F9-9A13-740A0EDC557A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8D8E-15E2-4405-A14C-B4CE14179F58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8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04622-8DAB-458C-B69A-2691CCDAB956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7ED8-E53A-4B0D-9BFD-27A38E4F62E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29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281B-436B-4247-BEEB-6EB3DA119432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CB5B-28C5-47FC-AED1-25862201582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48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8B26-C08E-4E47-A8EF-DDBEBFE10C7F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C5BE-4F69-419B-8FDA-83BEFAD5B7DB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45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71941-9FBA-45B6-A4F7-6BA00021D941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0EBF-9ADB-45B2-B53E-E0405A56A63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45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8D974-2F40-413D-B449-479EB3D563AB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D58B-A435-4996-9070-EBC889F7408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392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2AEBC-D12B-4899-905F-05876B9396DF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7E0C-C4ED-445C-BD32-B23DFE53B7C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754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D682-62EB-412E-B994-9456788674A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9422-DE2A-4FE8-92F8-EE263215B46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54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1AA8-187C-4098-BA0C-F129A14F5301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11338-E728-43C7-AAE0-43F2CBE89E6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28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866A-723A-4A58-A92D-1E531041727C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3720-39B1-4955-8DC9-9A130151431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8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4CEA-4FAC-479D-A185-2B67BF6C1081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A11D-3972-4154-9B74-7EA297312E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65800-0FDB-4F5B-9BEC-6447ACCAB092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7B8-9F76-4C81-A788-C7A78A428F0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79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796F-332D-469D-AFCA-18B000BDE3B2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CD6E-BA76-4417-AAE3-6D22C4389FE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96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7A25-2FD6-449B-9D2A-5F111A15D1B0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AEEF-6A99-4A1C-AF2A-5BF4AF904FB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24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9D33-9DFB-4B9D-849A-EDB3B4A38F6C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DA148-61B4-48B0-8A67-51B8B2460C88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19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023D-DB1C-4773-AF33-AD7D2FC0B939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9BB1-4E7C-426A-B9AF-1EB37D83E20B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800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282B-C116-4849-9EF3-F5BA87DF0A3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CB189-C75E-4933-91EC-47F72354E65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35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EB709-1F64-473F-A1EB-6445B03EC3AC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99531-30B4-4A73-80F8-D651414953F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5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AB40-06BF-439D-9652-4062B169009B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AD72-97EF-4D76-951C-73212D4BF41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25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F1D25-0EA1-4013-B675-3F6752A9F4AA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01A17-319E-47A5-BA8D-A07E19A8CED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4589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E6D3-1F02-4E9E-8EE4-1FE7C0EBE38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616E-94CD-4A61-B1EF-5790638437DA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5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5880-52EF-4E42-9962-40F3C4D1C5AB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5E10-6C37-418B-9CBD-20B912140A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8C6C-FDBE-4E87-88E2-885CCD68A996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981B6-73E6-466D-9019-2C1743B912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19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AB963-2A12-46B4-B075-3DE07404220D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B8FE-72FE-4098-8178-BC609EFB77D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18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E948-623D-4E12-82AF-CC899BBEC5DC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6FAC4-A76A-40CD-A280-9CC077DD3E4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679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B3B4-4B2A-4CF5-B4C2-3F7AD1423287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8F07-74DF-4073-8335-A3AE01F37F1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414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A997-F7E8-42FD-BA59-04A392AFACD5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8D8E-15E2-4405-A14C-B4CE14179F58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871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11C4-F603-4D66-BF4A-413AD9C48987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7ED8-E53A-4B0D-9BFD-27A38E4F62E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126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3F62-23B0-4C0B-906C-C9A56127C8C3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CB5B-28C5-47FC-AED1-25862201582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635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8379-7593-4840-AA3E-283581EA374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6C5BE-4F69-419B-8FDA-83BEFAD5B7DB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063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FC61-5FAE-4C3D-A697-98E70C344EE8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83FC-58D1-4686-B204-D379248FE75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379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18437-95AC-4682-9526-F25E6EA8FBB6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18B6-200C-4E4A-BCDB-D5D8D031695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4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2C367-FCFE-4778-90A3-6A10A827E7FD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94E2-31ED-46D1-B714-97C2BFC10E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AB3FD-32F6-4A09-968B-A0E8A73EECD9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BE62-7037-42CF-9DFE-93C4DD7165E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564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75"/>
            <a:ext cx="4038600" cy="4268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C5D6-19A3-43C9-9DBA-6B616E5CC60D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4494-912B-47B6-91F9-C9D0CDB5C11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29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DB71D-B49B-44AF-8A77-DF4D8A4F9B11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4FC7-4E1F-412E-9F23-8AF37B0BDDF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690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CCB0-7405-4364-8D8B-1EA88E1F2C7D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2AFFE-E08B-48AC-8138-A181DB96B46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285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47A49-0DAD-4354-91B9-472C841669BD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BCE3F-7A74-4495-B1BC-FAC61ECBB1E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185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FEEBF-4F18-4A89-8611-0CA281AD5025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335AD-F6D8-456C-985F-09D9A45C5C0B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477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2326-422E-48EC-9DC9-ED311DB78750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B846-14CF-4D39-8E6D-89E1346FF99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2075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5EE2-FA34-4A98-A52E-2A8868221C88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E345-8FA0-499A-894C-113BE8A62E2F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698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8E52-2F88-4B4A-8466-F7172458E32C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B135A-0B16-4444-BE84-E0DDA66F36F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027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D50B-572D-458C-877A-1C689F45AC64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05D4-680C-42B2-B361-C5B3EC5A056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4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07DA-3C3A-48DF-9926-F569437D4D46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F690-8F6A-4A36-A817-BF251880B0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4049-AFA9-4049-B7BB-02EEB013179B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F321-77B5-454E-9E71-15DB1E8F89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C79B-8E26-46A2-BBA2-1B842A3B7317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613A-6696-4C14-9F0A-2C1C3D47C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358C-F6E1-4B19-9278-287CBBBDB7E1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81D4-3E7D-443E-B843-E11D2123C6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C0A74E-A97D-44BA-A2E8-E08EAFD22842}" type="datetime1">
              <a:rPr lang="ru-RU" smtClean="0"/>
              <a:t>04.07.2018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BC5A3-8417-478C-AE84-CA2CE8374B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FF3E2F-0D7A-48F1-BB00-FC4A760F0658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143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14B7D1-899F-41EC-AA61-3FF5A97A9D7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3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A45428-BCA0-4AEF-838F-FEF49AA7147E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143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EE6079-8E30-4F0F-8DAD-FB83F8D2E3E9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8E51FA-FA0B-49D9-B72E-DFA593BDB48D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143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14B7D1-899F-41EC-AA61-3FF5A97A9D7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1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CFD89E-AB50-4907-8FBB-19676A9F5E0A}" type="datetime1">
              <a:rPr lang="ru-RU" smtClean="0">
                <a:solidFill>
                  <a:srgbClr val="000000">
                    <a:tint val="75000"/>
                  </a:srgbClr>
                </a:solidFill>
              </a:rPr>
              <a:t>04.07.2018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1436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F49660-22E6-4613-939A-D86FB92BEDF3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9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82932" y="260648"/>
            <a:ext cx="3653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282"/>
                </a:solidFill>
              </a:rPr>
              <a:t>Форма заявки </a:t>
            </a:r>
          </a:p>
          <a:p>
            <a:r>
              <a:rPr lang="ru-RU" b="1" dirty="0">
                <a:solidFill>
                  <a:srgbClr val="008282"/>
                </a:solidFill>
              </a:rPr>
              <a:t>от потенциальных партнеров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83441"/>
              </p:ext>
            </p:extLst>
          </p:nvPr>
        </p:nvGraphicFramePr>
        <p:xfrm>
          <a:off x="809093" y="1986880"/>
          <a:ext cx="6931097" cy="374637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38693"/>
                <a:gridCol w="6392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ysClr val="windowText" lastClr="000000"/>
                          </a:solidFill>
                        </a:rPr>
                        <a:t>Название проекта, автор, контактная информация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Решаемая проблема </a:t>
                      </a:r>
                      <a:r>
                        <a:rPr lang="ru-RU" sz="1000" dirty="0" smtClean="0"/>
                        <a:t>(</a:t>
                      </a:r>
                      <a:r>
                        <a:rPr lang="ru-RU" sz="1000" dirty="0"/>
                        <a:t>как продукт может облегчить жизнь потребителя)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Суть предложения 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</a:t>
                      </a:r>
                      <a:r>
                        <a:rPr lang="ru-RU" sz="1000" dirty="0"/>
                        <a:t>что именно будет продаваться и как это работает)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Научно-техническая новизна: «секретный ингредиент», делающий продукт уникальным. </a:t>
                      </a:r>
                      <a:endParaRPr lang="ru-RU" sz="100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Показать </a:t>
                      </a:r>
                      <a:r>
                        <a:rPr lang="ru-RU" sz="1000" dirty="0"/>
                        <a:t>техническую осуществимость идеи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61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Бизнес-модель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(кто </a:t>
                      </a:r>
                      <a:r>
                        <a:rPr lang="ru-RU" sz="1000" dirty="0"/>
                        <a:t>использует продукт и что приносит прибыль)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Маркетинг и </a:t>
                      </a:r>
                      <a:r>
                        <a:rPr lang="ru-RU" sz="1000" dirty="0" smtClean="0"/>
                        <a:t>продажи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(план </a:t>
                      </a:r>
                      <a:r>
                        <a:rPr lang="ru-RU" sz="1000" dirty="0"/>
                        <a:t>выхода на рынок или его увеличение)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Команда проекта 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</a:t>
                      </a:r>
                      <a:r>
                        <a:rPr lang="ru-RU" sz="1000" dirty="0"/>
                        <a:t>главные фигуры команды и инвесторы проекта)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Риски, </a:t>
                      </a:r>
                      <a:r>
                        <a:rPr lang="ru-RU" sz="1000" dirty="0" smtClean="0"/>
                        <a:t>конкуренты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(технические </a:t>
                      </a:r>
                      <a:r>
                        <a:rPr lang="ru-RU" sz="1000" dirty="0"/>
                        <a:t>и прочие риски, положение дел на рынке: ключевые игроки, какие позиции они занимают </a:t>
                      </a:r>
                      <a:r>
                        <a:rPr lang="ru-RU" sz="1000" dirty="0" smtClean="0"/>
                        <a:t>в </a:t>
                      </a:r>
                      <a:r>
                        <a:rPr lang="ru-RU" sz="1000" dirty="0"/>
                        <a:t>настоящий момент)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Финансовые параметры проекта: финансовый прогноз </a:t>
                      </a:r>
                      <a:r>
                        <a:rPr lang="ru-RU" sz="1000" dirty="0" smtClean="0"/>
                        <a:t>и </a:t>
                      </a:r>
                      <a:r>
                        <a:rPr lang="ru-RU" sz="1000" dirty="0"/>
                        <a:t>ключевые показатели на срок</a:t>
                      </a:r>
                      <a:r>
                        <a:rPr lang="ru-RU" sz="1000" baseline="0" dirty="0"/>
                        <a:t> </a:t>
                      </a:r>
                      <a:r>
                        <a:rPr lang="ru-RU" sz="1000" dirty="0"/>
                        <a:t>от 3 до 5 лет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Предложения </a:t>
                      </a:r>
                      <a:r>
                        <a:rPr lang="ru-RU" sz="1000" dirty="0" smtClean="0"/>
                        <a:t>инвестору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(текущее </a:t>
                      </a:r>
                      <a:r>
                        <a:rPr lang="ru-RU" sz="1000" dirty="0"/>
                        <a:t>положение дел, куда будут  направлены инвестированные средства)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5939988"/>
            <a:ext cx="575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Все </a:t>
            </a:r>
            <a:r>
              <a:rPr lang="ru-RU" b="1" dirty="0" smtClean="0">
                <a:solidFill>
                  <a:srgbClr val="0070C0"/>
                </a:solidFill>
              </a:rPr>
              <a:t>блоки заявки </a:t>
            </a:r>
            <a:r>
              <a:rPr lang="ru-RU" b="1" dirty="0">
                <a:solidFill>
                  <a:srgbClr val="0070C0"/>
                </a:solidFill>
              </a:rPr>
              <a:t>обязательны для заполнения!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432048" cy="365125"/>
          </a:xfrm>
        </p:spPr>
        <p:txBody>
          <a:bodyPr/>
          <a:lstStyle/>
          <a:p>
            <a:pPr>
              <a:defRPr/>
            </a:pPr>
            <a:fld id="{AAD6F219-1A92-410E-ABF0-7D0BC1D2EF8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26876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Презентация должна быть представлена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 правилам Гая Кавасаки: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1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4462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CC99"/>
                </a:solidFill>
              </a:rPr>
              <a:t>Критерии отбора инвестиционных проектов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72340"/>
              </p:ext>
            </p:extLst>
          </p:nvPr>
        </p:nvGraphicFramePr>
        <p:xfrm>
          <a:off x="1097287" y="409520"/>
          <a:ext cx="6931097" cy="615696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561497"/>
                <a:gridCol w="528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958"/>
              </a:tblGrid>
              <a:tr h="32042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000" dirty="0" smtClean="0"/>
                        <a:t>№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000" dirty="0" smtClean="0"/>
                        <a:t>п/п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Критерий оценки эффективности проекта</a:t>
                      </a:r>
                      <a:endParaRPr lang="ru-RU" sz="10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Оценка</a:t>
                      </a:r>
                      <a:endParaRPr lang="ru-RU" sz="12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row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 smtClean="0"/>
                        <a:t>1.</a:t>
                      </a:r>
                      <a:endParaRPr lang="ru-RU" sz="8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Перспективность развития бизнеса: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000" b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потенциал на рынке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000" b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обоснованность бизнес-модели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000" b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наличие базы для развития.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000" b="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синергия с бизнесом Группы Компаний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row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2.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Конкурентные преимущества: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технологические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маркетинговые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производственные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3</a:t>
                      </a:r>
                      <a:r>
                        <a:rPr lang="ru-RU" sz="800" dirty="0" smtClean="0"/>
                        <a:t>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effectLst/>
                        </a:rPr>
                        <a:t>Эффективность  системы продаж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rowSpan="7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4.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Финансовая эффективность проекта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объем продаж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прибыль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срок окупаемости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денежный поток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внутренняя норма рентабельности (IRR)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‒"/>
                      </a:pPr>
                      <a:r>
                        <a:rPr lang="ru-RU" sz="800" dirty="0">
                          <a:effectLst/>
                        </a:rPr>
                        <a:t>чистая приведенная стоимость (</a:t>
                      </a:r>
                      <a:r>
                        <a:rPr lang="en-US" sz="800" dirty="0">
                          <a:effectLst/>
                        </a:rPr>
                        <a:t>NPV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row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5.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Квалификация команды: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опыт реализации проектов 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соответствие компетенций  целям  проекта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укомплектованность команды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rowSpan="3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6. 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Риски проекта: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уровень рисков (низкий ‒ 5, экстремальный – 0)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7186"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0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‒ степень компенсации рисков (низкая ‒ 0, высокая ‒ 5)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718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7.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Объем привлекаемых средств от третьих лиц, % от стоимости проекта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18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8.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Объем средств Заявителя, вкладываемых в проект, % от стоимости проекта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18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smtClean="0"/>
                        <a:t>9.</a:t>
                      </a: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Опыт привлечения финансовых ресурсов в проект</a:t>
                      </a:r>
                      <a:endParaRPr lang="ru-R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68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2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327</Words>
  <Application>Microsoft Office PowerPoint</Application>
  <PresentationFormat>Экран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Тема Office</vt:lpstr>
      <vt:lpstr>7_Тема Office</vt:lpstr>
      <vt:lpstr>9_Тема Office</vt:lpstr>
      <vt:lpstr>12_Тема Office</vt:lpstr>
      <vt:lpstr>13_Тема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Докучаева Юлиана Владимировна</dc:creator>
  <cp:lastModifiedBy>Скадовская Анна Александровна</cp:lastModifiedBy>
  <cp:revision>457</cp:revision>
  <dcterms:created xsi:type="dcterms:W3CDTF">2013-04-11T03:07:49Z</dcterms:created>
  <dcterms:modified xsi:type="dcterms:W3CDTF">2018-07-04T11:08:25Z</dcterms:modified>
</cp:coreProperties>
</file>